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000">
        <a:latin typeface="+mj-lt"/>
        <a:ea typeface="+mj-ea"/>
        <a:cs typeface="+mj-cs"/>
        <a:sym typeface="Calibri"/>
      </a:defRPr>
    </a:lvl1pPr>
    <a:lvl2pPr indent="228600" latinLnBrk="0">
      <a:defRPr sz="2000">
        <a:latin typeface="+mj-lt"/>
        <a:ea typeface="+mj-ea"/>
        <a:cs typeface="+mj-cs"/>
        <a:sym typeface="Calibri"/>
      </a:defRPr>
    </a:lvl2pPr>
    <a:lvl3pPr indent="457200" latinLnBrk="0">
      <a:defRPr sz="2000">
        <a:latin typeface="+mj-lt"/>
        <a:ea typeface="+mj-ea"/>
        <a:cs typeface="+mj-cs"/>
        <a:sym typeface="Calibri"/>
      </a:defRPr>
    </a:lvl3pPr>
    <a:lvl4pPr indent="685800" latinLnBrk="0">
      <a:defRPr sz="2000">
        <a:latin typeface="+mj-lt"/>
        <a:ea typeface="+mj-ea"/>
        <a:cs typeface="+mj-cs"/>
        <a:sym typeface="Calibri"/>
      </a:defRPr>
    </a:lvl4pPr>
    <a:lvl5pPr indent="914400" latinLnBrk="0">
      <a:defRPr sz="2000">
        <a:latin typeface="+mj-lt"/>
        <a:ea typeface="+mj-ea"/>
        <a:cs typeface="+mj-cs"/>
        <a:sym typeface="Calibri"/>
      </a:defRPr>
    </a:lvl5pPr>
    <a:lvl6pPr indent="1143000" latinLnBrk="0">
      <a:defRPr sz="2000">
        <a:latin typeface="+mj-lt"/>
        <a:ea typeface="+mj-ea"/>
        <a:cs typeface="+mj-cs"/>
        <a:sym typeface="Calibri"/>
      </a:defRPr>
    </a:lvl6pPr>
    <a:lvl7pPr indent="1371600" latinLnBrk="0">
      <a:defRPr sz="2000">
        <a:latin typeface="+mj-lt"/>
        <a:ea typeface="+mj-ea"/>
        <a:cs typeface="+mj-cs"/>
        <a:sym typeface="Calibri"/>
      </a:defRPr>
    </a:lvl7pPr>
    <a:lvl8pPr indent="1600200" latinLnBrk="0">
      <a:defRPr sz="2000">
        <a:latin typeface="+mj-lt"/>
        <a:ea typeface="+mj-ea"/>
        <a:cs typeface="+mj-cs"/>
        <a:sym typeface="Calibri"/>
      </a:defRPr>
    </a:lvl8pPr>
    <a:lvl9pPr indent="1828800" latinLnBrk="0">
      <a:defRPr sz="20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7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8" cy="3635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4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7" y="4498106"/>
            <a:ext cx="3281979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7" y="4943993"/>
            <a:ext cx="3281979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88" y="3734639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7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7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7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7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8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8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6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6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70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5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2" y="2847663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2" y="3999957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2" y="5137379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59" y="3034756"/>
            <a:ext cx="6245676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59" y="4179906"/>
            <a:ext cx="6245676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59" y="5329959"/>
            <a:ext cx="6245676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6" y="253136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6" y="3052809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6" y="3574264"/>
            <a:ext cx="533407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3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6" y="4095715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7" y="5138620"/>
            <a:ext cx="399973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6" y="5660073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6" y="4617168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6" y="513862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5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6" y="1652334"/>
            <a:ext cx="2565706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5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6" y="5841107"/>
            <a:ext cx="2565706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5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6" y="2442409"/>
            <a:ext cx="2565706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84" y="1665281"/>
            <a:ext cx="4223753" cy="2052012"/>
            <a:chOff x="-1" y="-1"/>
            <a:chExt cx="4223751" cy="2052010"/>
          </a:xfrm>
        </p:grpSpPr>
        <p:sp>
          <p:nvSpPr>
            <p:cNvPr id="461" name="Rectangle"/>
            <p:cNvSpPr/>
            <p:nvPr/>
          </p:nvSpPr>
          <p:spPr>
            <a:xfrm>
              <a:off x="-2" y="-2"/>
              <a:ext cx="4073225" cy="20520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7" y="266940"/>
              <a:ext cx="252007" cy="158440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37" y="1665279"/>
            <a:ext cx="4073218" cy="2247820"/>
            <a:chOff x="0" y="-1"/>
            <a:chExt cx="4073216" cy="2247819"/>
          </a:xfrm>
        </p:grpSpPr>
        <p:sp>
          <p:nvSpPr>
            <p:cNvPr id="464" name="Rectangle"/>
            <p:cNvSpPr/>
            <p:nvPr/>
          </p:nvSpPr>
          <p:spPr>
            <a:xfrm>
              <a:off x="-1" y="-2"/>
              <a:ext cx="4073218" cy="20590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4" y="2042872"/>
              <a:ext cx="187923" cy="204947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2" y="3749587"/>
            <a:ext cx="4073221" cy="2287967"/>
            <a:chOff x="0" y="0"/>
            <a:chExt cx="4073219" cy="2287966"/>
          </a:xfrm>
        </p:grpSpPr>
        <p:sp>
          <p:nvSpPr>
            <p:cNvPr id="467" name="Rectangle"/>
            <p:cNvSpPr/>
            <p:nvPr/>
          </p:nvSpPr>
          <p:spPr>
            <a:xfrm rot="10800000">
              <a:off x="-1" y="192139"/>
              <a:ext cx="4073221" cy="209582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21" cy="208604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4" y="3939980"/>
            <a:ext cx="4220742" cy="2097574"/>
            <a:chOff x="0" y="0"/>
            <a:chExt cx="4220741" cy="2097573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22" cy="209757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4" y="1664509"/>
              <a:ext cx="257605" cy="158438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4" y="1665281"/>
            <a:ext cx="4223755" cy="2052012"/>
            <a:chOff x="-1" y="-1"/>
            <a:chExt cx="4223753" cy="2052010"/>
          </a:xfrm>
        </p:grpSpPr>
        <p:sp>
          <p:nvSpPr>
            <p:cNvPr id="489" name="Rectangle"/>
            <p:cNvSpPr/>
            <p:nvPr/>
          </p:nvSpPr>
          <p:spPr>
            <a:xfrm>
              <a:off x="-2" y="-2"/>
              <a:ext cx="4073226" cy="20520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9" y="1585997"/>
              <a:ext cx="252009" cy="158439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37" y="1665279"/>
            <a:ext cx="4073218" cy="2247820"/>
            <a:chOff x="0" y="-1"/>
            <a:chExt cx="4073216" cy="2247819"/>
          </a:xfrm>
        </p:grpSpPr>
        <p:sp>
          <p:nvSpPr>
            <p:cNvPr id="492" name="Rectangle"/>
            <p:cNvSpPr/>
            <p:nvPr/>
          </p:nvSpPr>
          <p:spPr>
            <a:xfrm>
              <a:off x="-1" y="-2"/>
              <a:ext cx="4073218" cy="20590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5" y="2042872"/>
              <a:ext cx="187921" cy="204947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6"/>
            <a:ext cx="4073212" cy="2052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1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5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4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9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9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5" y="2193725"/>
            <a:ext cx="3258750" cy="325874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0" y="4864741"/>
            <a:ext cx="3686603" cy="6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8" cy="6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1" y="2017464"/>
            <a:ext cx="1781919" cy="178192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3"/>
            <a:ext cx="1781921" cy="1781922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0"/>
            <a:ext cx="7942458" cy="41110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3"/>
          <a:stretch>
            <a:fillRect/>
          </a:stretch>
        </p:blipFill>
        <p:spPr>
          <a:xfrm>
            <a:off x="0" y="-3"/>
            <a:ext cx="9144000" cy="685800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6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70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70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4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70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70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800"/>
            <a:ext cx="221779" cy="29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8" cy="29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2" y="3401688"/>
            <a:ext cx="198069" cy="361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6" cy="268330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8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800"/>
            <a:ext cx="221779" cy="29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8" cy="29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2" y="3401688"/>
            <a:ext cx="198069" cy="361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6" cy="268330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59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7" y="1596095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5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3"/>
            <a:ext cx="6" cy="3585222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70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projector.tensorflow.org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iamese Network"/>
          <p:cNvSpPr txBox="1"/>
          <p:nvPr>
            <p:ph type="title"/>
          </p:nvPr>
        </p:nvSpPr>
        <p:spPr>
          <a:xfrm>
            <a:off x="402269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grpSp>
        <p:nvGrpSpPr>
          <p:cNvPr id="899" name="CNN"/>
          <p:cNvGrpSpPr/>
          <p:nvPr/>
        </p:nvGrpSpPr>
        <p:grpSpPr>
          <a:xfrm>
            <a:off x="3129528" y="1941599"/>
            <a:ext cx="1518542" cy="743152"/>
            <a:chOff x="0" y="-1"/>
            <a:chExt cx="1518541" cy="743151"/>
          </a:xfrm>
        </p:grpSpPr>
        <p:sp>
          <p:nvSpPr>
            <p:cNvPr id="897" name="Rectangle"/>
            <p:cNvSpPr/>
            <p:nvPr/>
          </p:nvSpPr>
          <p:spPr>
            <a:xfrm>
              <a:off x="-1" y="-2"/>
              <a:ext cx="1518542" cy="743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898" name="CNN"/>
            <p:cNvSpPr txBox="1"/>
            <p:nvPr/>
          </p:nvSpPr>
          <p:spPr>
            <a:xfrm>
              <a:off x="-1" y="103605"/>
              <a:ext cx="1518542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02" name="Img"/>
          <p:cNvGrpSpPr/>
          <p:nvPr/>
        </p:nvGrpSpPr>
        <p:grpSpPr>
          <a:xfrm>
            <a:off x="1412347" y="1805171"/>
            <a:ext cx="1016004" cy="1016004"/>
            <a:chOff x="0" y="0"/>
            <a:chExt cx="1016003" cy="1016003"/>
          </a:xfrm>
        </p:grpSpPr>
        <p:sp>
          <p:nvSpPr>
            <p:cNvPr id="900" name="Square"/>
            <p:cNvSpPr/>
            <p:nvPr/>
          </p:nvSpPr>
          <p:spPr>
            <a:xfrm>
              <a:off x="-1" y="-1"/>
              <a:ext cx="1016004" cy="10160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01" name="Img"/>
            <p:cNvSpPr txBox="1"/>
            <p:nvPr/>
          </p:nvSpPr>
          <p:spPr>
            <a:xfrm>
              <a:off x="-1" y="271782"/>
              <a:ext cx="1016004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03" name="Line"/>
          <p:cNvSpPr/>
          <p:nvPr/>
        </p:nvSpPr>
        <p:spPr>
          <a:xfrm>
            <a:off x="2424402" y="2313171"/>
            <a:ext cx="709078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4" name="Line"/>
          <p:cNvSpPr/>
          <p:nvPr/>
        </p:nvSpPr>
        <p:spPr>
          <a:xfrm>
            <a:off x="4666784" y="2313171"/>
            <a:ext cx="709079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5" name="Rounded Rectangle"/>
          <p:cNvSpPr/>
          <p:nvPr/>
        </p:nvSpPr>
        <p:spPr>
          <a:xfrm>
            <a:off x="5349249" y="1665471"/>
            <a:ext cx="330482" cy="1295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5387487" y="1741447"/>
            <a:ext cx="254005" cy="254005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07" name="Circle"/>
          <p:cNvSpPr/>
          <p:nvPr/>
        </p:nvSpPr>
        <p:spPr>
          <a:xfrm>
            <a:off x="5387487" y="2033753"/>
            <a:ext cx="254005" cy="254005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08" name="Circle"/>
          <p:cNvSpPr/>
          <p:nvPr/>
        </p:nvSpPr>
        <p:spPr>
          <a:xfrm>
            <a:off x="5387487" y="2350442"/>
            <a:ext cx="254005" cy="254005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09" name="Circle"/>
          <p:cNvSpPr/>
          <p:nvPr/>
        </p:nvSpPr>
        <p:spPr>
          <a:xfrm>
            <a:off x="5387487" y="2649297"/>
            <a:ext cx="254005" cy="254005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912" name="CNN"/>
          <p:cNvGrpSpPr/>
          <p:nvPr/>
        </p:nvGrpSpPr>
        <p:grpSpPr>
          <a:xfrm>
            <a:off x="3109533" y="4697225"/>
            <a:ext cx="1518544" cy="743152"/>
            <a:chOff x="-1" y="-1"/>
            <a:chExt cx="1518543" cy="743151"/>
          </a:xfrm>
        </p:grpSpPr>
        <p:sp>
          <p:nvSpPr>
            <p:cNvPr id="910" name="Rectangle"/>
            <p:cNvSpPr/>
            <p:nvPr/>
          </p:nvSpPr>
          <p:spPr>
            <a:xfrm>
              <a:off x="-2" y="-2"/>
              <a:ext cx="1518545" cy="743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1" name="CNN"/>
            <p:cNvSpPr txBox="1"/>
            <p:nvPr/>
          </p:nvSpPr>
          <p:spPr>
            <a:xfrm>
              <a:off x="-2" y="103605"/>
              <a:ext cx="1518545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15" name="Img"/>
          <p:cNvGrpSpPr/>
          <p:nvPr/>
        </p:nvGrpSpPr>
        <p:grpSpPr>
          <a:xfrm>
            <a:off x="1392353" y="4560799"/>
            <a:ext cx="1016001" cy="1016004"/>
            <a:chOff x="0" y="0"/>
            <a:chExt cx="1016000" cy="1016003"/>
          </a:xfrm>
        </p:grpSpPr>
        <p:sp>
          <p:nvSpPr>
            <p:cNvPr id="913" name="Square"/>
            <p:cNvSpPr/>
            <p:nvPr/>
          </p:nvSpPr>
          <p:spPr>
            <a:xfrm>
              <a:off x="0" y="-1"/>
              <a:ext cx="1016002" cy="10160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4" name="Img"/>
            <p:cNvSpPr txBox="1"/>
            <p:nvPr/>
          </p:nvSpPr>
          <p:spPr>
            <a:xfrm>
              <a:off x="0" y="271782"/>
              <a:ext cx="1016002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16" name="Line"/>
          <p:cNvSpPr/>
          <p:nvPr/>
        </p:nvSpPr>
        <p:spPr>
          <a:xfrm>
            <a:off x="2404404" y="5068799"/>
            <a:ext cx="709078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7" name="Line"/>
          <p:cNvSpPr/>
          <p:nvPr/>
        </p:nvSpPr>
        <p:spPr>
          <a:xfrm>
            <a:off x="4646789" y="5068799"/>
            <a:ext cx="709079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8" name="Rounded Rectangle"/>
          <p:cNvSpPr/>
          <p:nvPr/>
        </p:nvSpPr>
        <p:spPr>
          <a:xfrm>
            <a:off x="5329254" y="4421099"/>
            <a:ext cx="330481" cy="129540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19" name="Circle"/>
          <p:cNvSpPr/>
          <p:nvPr/>
        </p:nvSpPr>
        <p:spPr>
          <a:xfrm>
            <a:off x="5367492" y="4497075"/>
            <a:ext cx="254005" cy="254005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0" name="Circle"/>
          <p:cNvSpPr/>
          <p:nvPr/>
        </p:nvSpPr>
        <p:spPr>
          <a:xfrm>
            <a:off x="5367492" y="4789382"/>
            <a:ext cx="254005" cy="254005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1" name="Circle"/>
          <p:cNvSpPr/>
          <p:nvPr/>
        </p:nvSpPr>
        <p:spPr>
          <a:xfrm>
            <a:off x="5367492" y="5106070"/>
            <a:ext cx="254005" cy="254005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2" name="Circle"/>
          <p:cNvSpPr/>
          <p:nvPr/>
        </p:nvSpPr>
        <p:spPr>
          <a:xfrm>
            <a:off x="5367492" y="5404925"/>
            <a:ext cx="254005" cy="254005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3" name="…"/>
          <p:cNvSpPr txBox="1"/>
          <p:nvPr/>
        </p:nvSpPr>
        <p:spPr>
          <a:xfrm>
            <a:off x="1704269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4" name="…"/>
          <p:cNvSpPr txBox="1"/>
          <p:nvPr/>
        </p:nvSpPr>
        <p:spPr>
          <a:xfrm>
            <a:off x="3764124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5" name="…"/>
          <p:cNvSpPr txBox="1"/>
          <p:nvPr/>
        </p:nvSpPr>
        <p:spPr>
          <a:xfrm>
            <a:off x="5378481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26" name="Double Arrow"/>
          <p:cNvSpPr/>
          <p:nvPr/>
        </p:nvSpPr>
        <p:spPr>
          <a:xfrm rot="16200000">
            <a:off x="3465683" y="2966354"/>
            <a:ext cx="846231" cy="348483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7" name="Double Arrow"/>
          <p:cNvSpPr/>
          <p:nvPr/>
        </p:nvSpPr>
        <p:spPr>
          <a:xfrm rot="16200000">
            <a:off x="3477016" y="4068124"/>
            <a:ext cx="846231" cy="348483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28" name="Shared    weights"/>
          <p:cNvSpPr txBox="1"/>
          <p:nvPr/>
        </p:nvSpPr>
        <p:spPr>
          <a:xfrm>
            <a:off x="3206076" y="2986926"/>
            <a:ext cx="1416242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9" name="Shared    weights"/>
          <p:cNvSpPr txBox="1"/>
          <p:nvPr/>
        </p:nvSpPr>
        <p:spPr>
          <a:xfrm>
            <a:off x="3221750" y="4088696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grpSp>
        <p:nvGrpSpPr>
          <p:cNvPr id="932" name="Loss"/>
          <p:cNvGrpSpPr/>
          <p:nvPr/>
        </p:nvGrpSpPr>
        <p:grpSpPr>
          <a:xfrm>
            <a:off x="7005539" y="3168425"/>
            <a:ext cx="1017954" cy="1051070"/>
            <a:chOff x="26193" y="0"/>
            <a:chExt cx="1017953" cy="1051069"/>
          </a:xfrm>
        </p:grpSpPr>
        <p:sp>
          <p:nvSpPr>
            <p:cNvPr id="930" name="Polygon"/>
            <p:cNvSpPr/>
            <p:nvPr/>
          </p:nvSpPr>
          <p:spPr>
            <a:xfrm>
              <a:off x="26193" y="0"/>
              <a:ext cx="1017954" cy="1051070"/>
            </a:xfrm>
            <a:prstGeom prst="pentagon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2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31" name="Loss"/>
            <p:cNvSpPr txBox="1"/>
            <p:nvPr/>
          </p:nvSpPr>
          <p:spPr>
            <a:xfrm>
              <a:off x="220605" y="426076"/>
              <a:ext cx="62912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Loss</a:t>
              </a:r>
            </a:p>
          </p:txBody>
        </p:sp>
      </p:grpSp>
      <p:sp>
        <p:nvSpPr>
          <p:cNvPr id="933" name="Line"/>
          <p:cNvSpPr/>
          <p:nvPr/>
        </p:nvSpPr>
        <p:spPr>
          <a:xfrm>
            <a:off x="5967129" y="3693959"/>
            <a:ext cx="1041403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4" name="Connection Line"/>
          <p:cNvSpPr/>
          <p:nvPr/>
        </p:nvSpPr>
        <p:spPr>
          <a:xfrm>
            <a:off x="5743037" y="2326338"/>
            <a:ext cx="1651145" cy="920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3" fill="norm" stroke="1" extrusionOk="0">
                <a:moveTo>
                  <a:pt x="0" y="243"/>
                </a:moveTo>
                <a:cubicBezTo>
                  <a:pt x="11142" y="-1397"/>
                  <a:pt x="18342" y="5256"/>
                  <a:pt x="21600" y="20203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35" name="Connection Line"/>
          <p:cNvSpPr/>
          <p:nvPr/>
        </p:nvSpPr>
        <p:spPr>
          <a:xfrm>
            <a:off x="5697723" y="4232049"/>
            <a:ext cx="1702137" cy="89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46" fill="norm" stroke="1" extrusionOk="0">
                <a:moveTo>
                  <a:pt x="0" y="19128"/>
                </a:moveTo>
                <a:cubicBezTo>
                  <a:pt x="11229" y="21600"/>
                  <a:pt x="18429" y="1522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36" name="Input image"/>
          <p:cNvSpPr txBox="1"/>
          <p:nvPr/>
        </p:nvSpPr>
        <p:spPr>
          <a:xfrm>
            <a:off x="1342130" y="5774144"/>
            <a:ext cx="111644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Input image</a:t>
            </a:r>
          </a:p>
        </p:txBody>
      </p:sp>
      <p:sp>
        <p:nvSpPr>
          <p:cNvPr id="937" name="Sub-networks"/>
          <p:cNvSpPr txBox="1"/>
          <p:nvPr/>
        </p:nvSpPr>
        <p:spPr>
          <a:xfrm>
            <a:off x="3263462" y="5774144"/>
            <a:ext cx="125067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Sub-networks</a:t>
            </a:r>
          </a:p>
        </p:txBody>
      </p:sp>
      <p:sp>
        <p:nvSpPr>
          <p:cNvPr id="938" name="Embeddings"/>
          <p:cNvSpPr txBox="1"/>
          <p:nvPr/>
        </p:nvSpPr>
        <p:spPr>
          <a:xfrm>
            <a:off x="4955614" y="5774144"/>
            <a:ext cx="111774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Embeddings</a:t>
            </a:r>
          </a:p>
        </p:txBody>
      </p:sp>
      <p:sp>
        <p:nvSpPr>
          <p:cNvPr id="939" name="TextBox 64"/>
          <p:cNvSpPr txBox="1"/>
          <p:nvPr/>
        </p:nvSpPr>
        <p:spPr>
          <a:xfrm>
            <a:off x="2892822" y="6126336"/>
            <a:ext cx="299624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5: Siamese Network.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ontrastive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4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3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44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8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Line"/>
          <p:cNvSpPr/>
          <p:nvPr/>
        </p:nvSpPr>
        <p:spPr>
          <a:xfrm>
            <a:off x="4292481" y="2041138"/>
            <a:ext cx="6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6" name="Line"/>
          <p:cNvSpPr/>
          <p:nvPr/>
        </p:nvSpPr>
        <p:spPr>
          <a:xfrm>
            <a:off x="4330581" y="4758077"/>
            <a:ext cx="6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7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8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9" name="push"/>
          <p:cNvSpPr txBox="1"/>
          <p:nvPr/>
        </p:nvSpPr>
        <p:spPr>
          <a:xfrm>
            <a:off x="6947913" y="4512967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50" name="pull"/>
          <p:cNvSpPr txBox="1"/>
          <p:nvPr/>
        </p:nvSpPr>
        <p:spPr>
          <a:xfrm>
            <a:off x="6791862" y="24328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51" name="TextBox 11"/>
          <p:cNvSpPr txBox="1"/>
          <p:nvPr/>
        </p:nvSpPr>
        <p:spPr>
          <a:xfrm>
            <a:off x="1679798" y="6100955"/>
            <a:ext cx="580589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6: Example of a contrastive ranking loss training setup</a:t>
            </a:r>
          </a:p>
        </p:txBody>
      </p:sp>
      <p:sp>
        <p:nvSpPr>
          <p:cNvPr id="952" name="[1]"/>
          <p:cNvSpPr txBox="1"/>
          <p:nvPr/>
        </p:nvSpPr>
        <p:spPr>
          <a:xfrm>
            <a:off x="8397468" y="2495269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[1]</a:t>
            </a:r>
          </a:p>
        </p:txBody>
      </p:sp>
      <p:sp>
        <p:nvSpPr>
          <p:cNvPr id="953" name="[0]"/>
          <p:cNvSpPr txBox="1"/>
          <p:nvPr/>
        </p:nvSpPr>
        <p:spPr>
          <a:xfrm>
            <a:off x="8397468" y="4990024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ontrastive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5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958" name="Equation"/>
          <p:cNvSpPr txBox="1"/>
          <p:nvPr/>
        </p:nvSpPr>
        <p:spPr>
          <a:xfrm>
            <a:off x="735865" y="2995815"/>
            <a:ext cx="609041" cy="1808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9" name=": embedding vectors of the two samples in a pair"/>
          <p:cNvSpPr txBox="1"/>
          <p:nvPr/>
        </p:nvSpPr>
        <p:spPr>
          <a:xfrm>
            <a:off x="1356268" y="2926220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60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61" name=": binary label (1 for a positive pair and 0 for a negative pair)"/>
          <p:cNvSpPr txBox="1"/>
          <p:nvPr/>
        </p:nvSpPr>
        <p:spPr>
          <a:xfrm>
            <a:off x="922609" y="3199457"/>
            <a:ext cx="4374636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62" name="m: margin, N: the number of batches"/>
          <p:cNvSpPr txBox="1"/>
          <p:nvPr/>
        </p:nvSpPr>
        <p:spPr>
          <a:xfrm>
            <a:off x="709236" y="3475642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pic>
        <p:nvPicPr>
          <p:cNvPr id="9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98" y="1589845"/>
            <a:ext cx="8149253" cy="99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Triplet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68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70" name="Line"/>
          <p:cNvSpPr/>
          <p:nvPr/>
        </p:nvSpPr>
        <p:spPr>
          <a:xfrm>
            <a:off x="3939082" y="4060730"/>
            <a:ext cx="6" cy="669018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1" name="Shared weights"/>
          <p:cNvSpPr txBox="1"/>
          <p:nvPr/>
        </p:nvSpPr>
        <p:spPr>
          <a:xfrm>
            <a:off x="3385086" y="2813573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72" name="Line"/>
          <p:cNvSpPr/>
          <p:nvPr/>
        </p:nvSpPr>
        <p:spPr>
          <a:xfrm>
            <a:off x="3917053" y="2665783"/>
            <a:ext cx="6" cy="669017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3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74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75" name="TextBox 12"/>
          <p:cNvSpPr txBox="1"/>
          <p:nvPr/>
        </p:nvSpPr>
        <p:spPr>
          <a:xfrm>
            <a:off x="1669051" y="6118059"/>
            <a:ext cx="580589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7: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riplet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7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6"/>
            <a:ext cx="8187736" cy="1145312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Equation"/>
          <p:cNvSpPr txBox="1"/>
          <p:nvPr/>
        </p:nvSpPr>
        <p:spPr>
          <a:xfrm>
            <a:off x="735865" y="2995815"/>
            <a:ext cx="965419" cy="1912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82" name=": embedding vectors of the anchor, positive, negative in a triplet"/>
          <p:cNvSpPr txBox="1"/>
          <p:nvPr/>
        </p:nvSpPr>
        <p:spPr>
          <a:xfrm>
            <a:off x="1729646" y="2931416"/>
            <a:ext cx="4639512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83" name="m: margin, N: the number of batches"/>
          <p:cNvSpPr txBox="1"/>
          <p:nvPr/>
        </p:nvSpPr>
        <p:spPr>
          <a:xfrm>
            <a:off x="716557" y="3225038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sp>
        <p:nvSpPr>
          <p:cNvPr id="984" name="Equation"/>
          <p:cNvSpPr txBox="1"/>
          <p:nvPr/>
        </p:nvSpPr>
        <p:spPr>
          <a:xfrm>
            <a:off x="2123232" y="4339025"/>
            <a:ext cx="2482710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85" name="Easy Triplets:"/>
          <p:cNvSpPr txBox="1"/>
          <p:nvPr/>
        </p:nvSpPr>
        <p:spPr>
          <a:xfrm>
            <a:off x="684831" y="4240145"/>
            <a:ext cx="13858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Easy Triplets:</a:t>
            </a:r>
          </a:p>
        </p:txBody>
      </p:sp>
      <p:sp>
        <p:nvSpPr>
          <p:cNvPr id="986" name="Equation"/>
          <p:cNvSpPr txBox="1"/>
          <p:nvPr/>
        </p:nvSpPr>
        <p:spPr>
          <a:xfrm>
            <a:off x="2183715" y="4732980"/>
            <a:ext cx="2052612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987" name="Hard Triplets:"/>
          <p:cNvSpPr txBox="1"/>
          <p:nvPr/>
        </p:nvSpPr>
        <p:spPr>
          <a:xfrm>
            <a:off x="684831" y="4659502"/>
            <a:ext cx="143369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Hard Triplets:</a:t>
            </a:r>
          </a:p>
        </p:txBody>
      </p:sp>
      <p:sp>
        <p:nvSpPr>
          <p:cNvPr id="988" name="Semi-Hard Triplets:"/>
          <p:cNvSpPr txBox="1"/>
          <p:nvPr/>
        </p:nvSpPr>
        <p:spPr>
          <a:xfrm>
            <a:off x="684831" y="5067582"/>
            <a:ext cx="196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Semi-Hard Triplets:</a:t>
            </a:r>
          </a:p>
        </p:txBody>
      </p:sp>
      <p:sp>
        <p:nvSpPr>
          <p:cNvPr id="989" name="Equation"/>
          <p:cNvSpPr txBox="1"/>
          <p:nvPr/>
        </p:nvSpPr>
        <p:spPr>
          <a:xfrm>
            <a:off x="2754079" y="5133054"/>
            <a:ext cx="3658337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iamese Network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99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5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9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171343" y="2392502"/>
            <a:ext cx="6000997" cy="1379810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Square"/>
          <p:cNvSpPr/>
          <p:nvPr/>
        </p:nvSpPr>
        <p:spPr>
          <a:xfrm>
            <a:off x="6201774" y="2634950"/>
            <a:ext cx="698506" cy="698505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8" name="Loss"/>
          <p:cNvSpPr txBox="1"/>
          <p:nvPr/>
        </p:nvSpPr>
        <p:spPr>
          <a:xfrm>
            <a:off x="6265841" y="2798783"/>
            <a:ext cx="59577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1001" name="Square"/>
          <p:cNvGrpSpPr/>
          <p:nvPr/>
        </p:nvGrpSpPr>
        <p:grpSpPr>
          <a:xfrm>
            <a:off x="7232876" y="2634947"/>
            <a:ext cx="698512" cy="698512"/>
            <a:chOff x="0" y="0"/>
            <a:chExt cx="698510" cy="698510"/>
          </a:xfrm>
        </p:grpSpPr>
        <p:sp>
          <p:nvSpPr>
            <p:cNvPr id="999" name="Square"/>
            <p:cNvSpPr/>
            <p:nvPr/>
          </p:nvSpPr>
          <p:spPr>
            <a:xfrm>
              <a:off x="-1" y="-1"/>
              <a:ext cx="698512" cy="698512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00" name="FC"/>
            <p:cNvSpPr txBox="1"/>
            <p:nvPr/>
          </p:nvSpPr>
          <p:spPr>
            <a:xfrm>
              <a:off x="-1" y="163832"/>
              <a:ext cx="698512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1002" name="Arrow"/>
          <p:cNvSpPr/>
          <p:nvPr/>
        </p:nvSpPr>
        <p:spPr>
          <a:xfrm>
            <a:off x="7992411" y="2921442"/>
            <a:ext cx="208126" cy="201729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003" name="Classes"/>
          <p:cNvSpPr txBox="1"/>
          <p:nvPr/>
        </p:nvSpPr>
        <p:spPr>
          <a:xfrm>
            <a:off x="8257639" y="2868633"/>
            <a:ext cx="73650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1004" name="32"/>
          <p:cNvSpPr txBox="1"/>
          <p:nvPr/>
        </p:nvSpPr>
        <p:spPr>
          <a:xfrm>
            <a:off x="750700" y="2384506"/>
            <a:ext cx="25952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32</a:t>
            </a:r>
          </a:p>
        </p:txBody>
      </p:sp>
      <p:sp>
        <p:nvSpPr>
          <p:cNvPr id="1005" name="512"/>
          <p:cNvSpPr txBox="1"/>
          <p:nvPr/>
        </p:nvSpPr>
        <p:spPr>
          <a:xfrm>
            <a:off x="5486129" y="2247388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06" name="Connection Line"/>
          <p:cNvSpPr/>
          <p:nvPr/>
        </p:nvSpPr>
        <p:spPr>
          <a:xfrm>
            <a:off x="5681048" y="3329547"/>
            <a:ext cx="1928478" cy="538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07" name="TextBox 12"/>
          <p:cNvSpPr txBox="1"/>
          <p:nvPr/>
        </p:nvSpPr>
        <p:spPr>
          <a:xfrm>
            <a:off x="2356241" y="6093116"/>
            <a:ext cx="443151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8: Implementation of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3" grpId="3"/>
      <p:bldP build="whole" bldLvl="1" animBg="1" rev="0" advAuto="0" spid="1001" grpId="1"/>
      <p:bldP build="whole" bldLvl="1" animBg="1" rev="0" advAuto="0" spid="1006" grpId="4"/>
      <p:bldP build="whole" bldLvl="1" animBg="1" rev="0" advAuto="0" spid="100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before training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  <a:p>
            <a:pPr/>
            <a:r>
              <a:t>Online triplet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1010" name="Title 2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airs"/>
          <p:cNvSpPr txBox="1"/>
          <p:nvPr>
            <p:ph type="title"/>
          </p:nvPr>
        </p:nvSpPr>
        <p:spPr>
          <a:xfrm>
            <a:off x="402267" y="476715"/>
            <a:ext cx="7977355" cy="768554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1013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7"/>
            <a:ext cx="3264912" cy="49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9" cy="495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Line"/>
          <p:cNvSpPr/>
          <p:nvPr/>
        </p:nvSpPr>
        <p:spPr>
          <a:xfrm flipV="1">
            <a:off x="4855805" y="1259277"/>
            <a:ext cx="5" cy="514817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7" name="Label [1]"/>
          <p:cNvSpPr txBox="1"/>
          <p:nvPr/>
        </p:nvSpPr>
        <p:spPr>
          <a:xfrm>
            <a:off x="280572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pPr/>
            <a:r>
              <a:t>Label [1]</a:t>
            </a:r>
          </a:p>
        </p:txBody>
      </p:sp>
      <p:sp>
        <p:nvSpPr>
          <p:cNvPr id="1018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pPr/>
            <a:r>
              <a:t>Label [0]</a:t>
            </a:r>
          </a:p>
        </p:txBody>
      </p:sp>
      <p:sp>
        <p:nvSpPr>
          <p:cNvPr id="1019" name="TextBox 12"/>
          <p:cNvSpPr txBox="1"/>
          <p:nvPr/>
        </p:nvSpPr>
        <p:spPr>
          <a:xfrm>
            <a:off x="3680266" y="6498544"/>
            <a:ext cx="235108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9: Pair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4"/>
            <a:ext cx="7158040" cy="3930966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5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air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102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TextBox 12"/>
          <p:cNvSpPr txBox="1"/>
          <p:nvPr/>
        </p:nvSpPr>
        <p:spPr>
          <a:xfrm>
            <a:off x="3261492" y="6488340"/>
            <a:ext cx="2621016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10: Triplet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ypical CNN Architectur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102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(102x102x3)"/>
          <p:cNvSpPr txBox="1"/>
          <p:nvPr/>
        </p:nvSpPr>
        <p:spPr>
          <a:xfrm>
            <a:off x="576201" y="1859227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(102x102x3)</a:t>
            </a:r>
          </a:p>
        </p:txBody>
      </p:sp>
      <p:sp>
        <p:nvSpPr>
          <p:cNvPr id="1030" name="(64, 2 x 2 filters)"/>
          <p:cNvSpPr txBox="1"/>
          <p:nvPr/>
        </p:nvSpPr>
        <p:spPr>
          <a:xfrm>
            <a:off x="1692667" y="1859227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(64, 2 x 2 filters)</a:t>
            </a:r>
          </a:p>
        </p:txBody>
      </p:sp>
      <p:sp>
        <p:nvSpPr>
          <p:cNvPr id="1031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 x 2 stride)</a:t>
            </a:r>
          </a:p>
        </p:txBody>
      </p:sp>
      <p:sp>
        <p:nvSpPr>
          <p:cNvPr id="1032" name="(64, 2 x 2 filters)"/>
          <p:cNvSpPr txBox="1"/>
          <p:nvPr/>
        </p:nvSpPr>
        <p:spPr>
          <a:xfrm>
            <a:off x="3762511" y="2405683"/>
            <a:ext cx="110563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(64, 2 x 2 filters)</a:t>
            </a:r>
          </a:p>
        </p:txBody>
      </p:sp>
      <p:sp>
        <p:nvSpPr>
          <p:cNvPr id="1033" name="(2 x 2 stride)"/>
          <p:cNvSpPr txBox="1"/>
          <p:nvPr/>
        </p:nvSpPr>
        <p:spPr>
          <a:xfrm>
            <a:off x="4753428" y="2732558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 x 2 stride)</a:t>
            </a:r>
          </a:p>
        </p:txBody>
      </p:sp>
      <p:sp>
        <p:nvSpPr>
          <p:cNvPr id="1034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2048</a:t>
            </a:r>
          </a:p>
        </p:txBody>
      </p:sp>
      <p:sp>
        <p:nvSpPr>
          <p:cNvPr id="1035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36" name="Rectangle"/>
          <p:cNvSpPr/>
          <p:nvPr/>
        </p:nvSpPr>
        <p:spPr>
          <a:xfrm>
            <a:off x="7625563" y="4187457"/>
            <a:ext cx="659337" cy="2565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37" name="Rectangle"/>
          <p:cNvSpPr/>
          <p:nvPr/>
        </p:nvSpPr>
        <p:spPr>
          <a:xfrm>
            <a:off x="8096153" y="2653782"/>
            <a:ext cx="592803" cy="414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38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3</a:t>
            </a:r>
          </a:p>
        </p:txBody>
      </p:sp>
      <p:sp>
        <p:nvSpPr>
          <p:cNvPr id="1039" name="Rectangle"/>
          <p:cNvSpPr/>
          <p:nvPr/>
        </p:nvSpPr>
        <p:spPr>
          <a:xfrm>
            <a:off x="8096153" y="3837263"/>
            <a:ext cx="414920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40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4" cy="32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2048"/>
          <p:cNvSpPr txBox="1"/>
          <p:nvPr/>
        </p:nvSpPr>
        <p:spPr>
          <a:xfrm>
            <a:off x="6384011" y="2405683"/>
            <a:ext cx="53142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40,000</a:t>
            </a:r>
          </a:p>
        </p:txBody>
      </p:sp>
      <p:sp>
        <p:nvSpPr>
          <p:cNvPr id="1043" name="(64, 2 x 2 filters)"/>
          <p:cNvSpPr txBox="1"/>
          <p:nvPr/>
        </p:nvSpPr>
        <p:spPr>
          <a:xfrm>
            <a:off x="1812792" y="2049958"/>
            <a:ext cx="86539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102x102x64</a:t>
            </a:r>
          </a:p>
        </p:txBody>
      </p:sp>
      <p:sp>
        <p:nvSpPr>
          <p:cNvPr id="1044" name="(64, 2 x 2 filters)"/>
          <p:cNvSpPr txBox="1"/>
          <p:nvPr/>
        </p:nvSpPr>
        <p:spPr>
          <a:xfrm>
            <a:off x="2982852" y="2578222"/>
            <a:ext cx="71000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51x51x64</a:t>
            </a:r>
          </a:p>
        </p:txBody>
      </p:sp>
      <p:sp>
        <p:nvSpPr>
          <p:cNvPr id="1045" name="(64, 2 x 2 filters)"/>
          <p:cNvSpPr txBox="1"/>
          <p:nvPr/>
        </p:nvSpPr>
        <p:spPr>
          <a:xfrm>
            <a:off x="3960328" y="2578222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51x51x64</a:t>
            </a:r>
          </a:p>
        </p:txBody>
      </p:sp>
      <p:sp>
        <p:nvSpPr>
          <p:cNvPr id="1046" name="(64, 2 x 2 filters)"/>
          <p:cNvSpPr txBox="1"/>
          <p:nvPr/>
        </p:nvSpPr>
        <p:spPr>
          <a:xfrm>
            <a:off x="4838660" y="2922186"/>
            <a:ext cx="71000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25x25x64</a:t>
            </a:r>
          </a:p>
        </p:txBody>
      </p:sp>
      <p:sp>
        <p:nvSpPr>
          <p:cNvPr id="1047" name="512"/>
          <p:cNvSpPr txBox="1"/>
          <p:nvPr/>
        </p:nvSpPr>
        <p:spPr>
          <a:xfrm>
            <a:off x="8059707" y="2405683"/>
            <a:ext cx="18183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4</a:t>
            </a:r>
          </a:p>
        </p:txBody>
      </p:sp>
      <p:sp>
        <p:nvSpPr>
          <p:cNvPr id="1048" name="TextBox 12"/>
          <p:cNvSpPr txBox="1"/>
          <p:nvPr/>
        </p:nvSpPr>
        <p:spPr>
          <a:xfrm>
            <a:off x="3123842" y="6427101"/>
            <a:ext cx="271870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11: CNN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Typical CNN Architectur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105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(102x102x3)"/>
          <p:cNvSpPr txBox="1"/>
          <p:nvPr/>
        </p:nvSpPr>
        <p:spPr>
          <a:xfrm>
            <a:off x="576201" y="1859227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(102x102x3)</a:t>
            </a:r>
          </a:p>
        </p:txBody>
      </p:sp>
      <p:sp>
        <p:nvSpPr>
          <p:cNvPr id="1054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512</a:t>
            </a:r>
          </a:p>
        </p:txBody>
      </p:sp>
      <p:sp>
        <p:nvSpPr>
          <p:cNvPr id="1055" name="Rectangle"/>
          <p:cNvSpPr/>
          <p:nvPr/>
        </p:nvSpPr>
        <p:spPr>
          <a:xfrm>
            <a:off x="7625563" y="4187457"/>
            <a:ext cx="659337" cy="2565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56" name="Rectangle"/>
          <p:cNvSpPr/>
          <p:nvPr/>
        </p:nvSpPr>
        <p:spPr>
          <a:xfrm>
            <a:off x="8096153" y="2653782"/>
            <a:ext cx="592803" cy="414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57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</a:defRPr>
            </a:pPr>
            <a:r>
              <a:t>3</a:t>
            </a:r>
          </a:p>
        </p:txBody>
      </p:sp>
      <p:sp>
        <p:nvSpPr>
          <p:cNvPr id="1058" name="Rectangle"/>
          <p:cNvSpPr/>
          <p:nvPr/>
        </p:nvSpPr>
        <p:spPr>
          <a:xfrm>
            <a:off x="8096153" y="3837263"/>
            <a:ext cx="414921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</a:defRPr>
            </a:pPr>
          </a:p>
        </p:txBody>
      </p:sp>
      <p:sp>
        <p:nvSpPr>
          <p:cNvPr id="1059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4" cy="32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Rectangle"/>
          <p:cNvSpPr/>
          <p:nvPr/>
        </p:nvSpPr>
        <p:spPr>
          <a:xfrm>
            <a:off x="1558752" y="2304050"/>
            <a:ext cx="4170588" cy="2062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1064" name="Xception"/>
          <p:cNvGrpSpPr/>
          <p:nvPr/>
        </p:nvGrpSpPr>
        <p:grpSpPr>
          <a:xfrm>
            <a:off x="1537805" y="2981962"/>
            <a:ext cx="3876161" cy="894075"/>
            <a:chOff x="0" y="0"/>
            <a:chExt cx="3876159" cy="894074"/>
          </a:xfrm>
        </p:grpSpPr>
        <p:sp>
          <p:nvSpPr>
            <p:cNvPr id="1062" name="Rectangle"/>
            <p:cNvSpPr/>
            <p:nvPr/>
          </p:nvSpPr>
          <p:spPr>
            <a:xfrm>
              <a:off x="-1" y="-1"/>
              <a:ext cx="3876160" cy="8940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</a:defRPr>
              </a:pPr>
            </a:p>
          </p:txBody>
        </p:sp>
        <p:sp>
          <p:nvSpPr>
            <p:cNvPr id="1063" name="Xception"/>
            <p:cNvSpPr txBox="1"/>
            <p:nvPr/>
          </p:nvSpPr>
          <p:spPr>
            <a:xfrm>
              <a:off x="-1" y="261618"/>
              <a:ext cx="387616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</a:defRPr>
              </a:lvl1pPr>
            </a:lstStyle>
            <a:p>
              <a:pPr/>
              <a:r>
                <a:t>Xception</a:t>
              </a:r>
            </a:p>
          </p:txBody>
        </p:sp>
      </p:grpSp>
      <p:sp>
        <p:nvSpPr>
          <p:cNvPr id="1065" name="Line"/>
          <p:cNvSpPr/>
          <p:nvPr/>
        </p:nvSpPr>
        <p:spPr>
          <a:xfrm>
            <a:off x="5423825" y="3428998"/>
            <a:ext cx="337223" cy="4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6" name="(102x102x3)"/>
          <p:cNvSpPr txBox="1"/>
          <p:nvPr/>
        </p:nvSpPr>
        <p:spPr>
          <a:xfrm>
            <a:off x="3171158" y="2608825"/>
            <a:ext cx="77201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(2048,3x3)</a:t>
            </a:r>
          </a:p>
        </p:txBody>
      </p:sp>
      <p:sp>
        <p:nvSpPr>
          <p:cNvPr id="1067" name="(102x102x3)"/>
          <p:cNvSpPr txBox="1"/>
          <p:nvPr/>
        </p:nvSpPr>
        <p:spPr>
          <a:xfrm>
            <a:off x="6019353" y="2608825"/>
            <a:ext cx="50795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(2048)</a:t>
            </a:r>
          </a:p>
        </p:txBody>
      </p:sp>
      <p:sp>
        <p:nvSpPr>
          <p:cNvPr id="1068" name="(102x102x3)"/>
          <p:cNvSpPr txBox="1"/>
          <p:nvPr/>
        </p:nvSpPr>
        <p:spPr>
          <a:xfrm>
            <a:off x="3169922" y="4228920"/>
            <a:ext cx="77448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XCEPTION</a:t>
            </a:r>
          </a:p>
        </p:txBody>
      </p:sp>
      <p:sp>
        <p:nvSpPr>
          <p:cNvPr id="1069" name="(102x102x3)"/>
          <p:cNvSpPr txBox="1"/>
          <p:nvPr/>
        </p:nvSpPr>
        <p:spPr>
          <a:xfrm>
            <a:off x="5563563" y="4228920"/>
            <a:ext cx="4428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G.A.B</a:t>
            </a:r>
          </a:p>
        </p:txBody>
      </p:sp>
      <p:sp>
        <p:nvSpPr>
          <p:cNvPr id="1070" name="Rectangle"/>
          <p:cNvSpPr/>
          <p:nvPr/>
        </p:nvSpPr>
        <p:spPr>
          <a:xfrm>
            <a:off x="6510856" y="2509713"/>
            <a:ext cx="648710" cy="15448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71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/>
            </a:lvl1pPr>
          </a:lstStyle>
          <a:p>
            <a:pPr/>
            <a:r>
              <a:t>1024</a:t>
            </a:r>
          </a:p>
        </p:txBody>
      </p:sp>
      <p:grpSp>
        <p:nvGrpSpPr>
          <p:cNvPr id="1074" name="Xception"/>
          <p:cNvGrpSpPr/>
          <p:nvPr/>
        </p:nvGrpSpPr>
        <p:grpSpPr>
          <a:xfrm>
            <a:off x="5753602" y="2962198"/>
            <a:ext cx="1039459" cy="933605"/>
            <a:chOff x="0" y="0"/>
            <a:chExt cx="1039457" cy="933604"/>
          </a:xfrm>
        </p:grpSpPr>
        <p:sp>
          <p:nvSpPr>
            <p:cNvPr id="1072" name="Rectangle"/>
            <p:cNvSpPr/>
            <p:nvPr/>
          </p:nvSpPr>
          <p:spPr>
            <a:xfrm>
              <a:off x="-1" y="-1"/>
              <a:ext cx="1039459" cy="9336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</a:defRPr>
              </a:pPr>
            </a:p>
          </p:txBody>
        </p:sp>
        <p:sp>
          <p:nvSpPr>
            <p:cNvPr id="1073" name="G.A.B"/>
            <p:cNvSpPr txBox="1"/>
            <p:nvPr/>
          </p:nvSpPr>
          <p:spPr>
            <a:xfrm>
              <a:off x="-1" y="281382"/>
              <a:ext cx="10394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</a:defRPr>
              </a:lvl1pPr>
            </a:lstStyle>
            <a:p>
              <a:pPr/>
              <a:r>
                <a:t>G.A.B</a:t>
              </a:r>
            </a:p>
          </p:txBody>
        </p:sp>
      </p:grpSp>
      <p:sp>
        <p:nvSpPr>
          <p:cNvPr id="1075" name="Line"/>
          <p:cNvSpPr/>
          <p:nvPr/>
        </p:nvSpPr>
        <p:spPr>
          <a:xfrm>
            <a:off x="6790345" y="3428998"/>
            <a:ext cx="414921" cy="3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6" name="Rectangle"/>
          <p:cNvSpPr/>
          <p:nvPr/>
        </p:nvSpPr>
        <p:spPr>
          <a:xfrm>
            <a:off x="6368419" y="4180873"/>
            <a:ext cx="507957" cy="256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77" name="TextBox 12"/>
          <p:cNvSpPr txBox="1"/>
          <p:nvPr/>
        </p:nvSpPr>
        <p:spPr>
          <a:xfrm>
            <a:off x="2597282" y="6384478"/>
            <a:ext cx="394943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12: Xception +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82" name="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8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84" name="Table 3"/>
          <p:cNvGraphicFramePr/>
          <p:nvPr/>
        </p:nvGraphicFramePr>
        <p:xfrm>
          <a:off x="457200" y="1719259"/>
          <a:ext cx="3429000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85" name="TextBox 3"/>
          <p:cNvSpPr txBox="1"/>
          <p:nvPr/>
        </p:nvSpPr>
        <p:spPr>
          <a:xfrm>
            <a:off x="778875" y="5271380"/>
            <a:ext cx="264621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86" name="TextBox 11"/>
          <p:cNvSpPr txBox="1"/>
          <p:nvPr/>
        </p:nvSpPr>
        <p:spPr>
          <a:xfrm>
            <a:off x="5334051" y="5271380"/>
            <a:ext cx="265928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87" name="Table 3"/>
          <p:cNvGraphicFramePr/>
          <p:nvPr/>
        </p:nvGraphicFramePr>
        <p:xfrm>
          <a:off x="4949190" y="1719259"/>
          <a:ext cx="3429004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omparison of 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9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8"/>
            <a:ext cx="3968471" cy="312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TextBox 6"/>
          <p:cNvSpPr txBox="1"/>
          <p:nvPr/>
        </p:nvSpPr>
        <p:spPr>
          <a:xfrm>
            <a:off x="1222075" y="6426653"/>
            <a:ext cx="669985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13: Comparison of Accuracy and Time taken of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omparison of Siamese Network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9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4"/>
            <a:ext cx="4109566" cy="3197412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TextBox 6"/>
          <p:cNvSpPr txBox="1"/>
          <p:nvPr/>
        </p:nvSpPr>
        <p:spPr>
          <a:xfrm>
            <a:off x="1222075" y="6426653"/>
            <a:ext cx="669985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14: Comparison of Accuracy and Time taken of Siamese Network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omparison best model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10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5" cy="272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TextBox 6"/>
          <p:cNvSpPr txBox="1"/>
          <p:nvPr/>
        </p:nvSpPr>
        <p:spPr>
          <a:xfrm>
            <a:off x="1222075" y="6426653"/>
            <a:ext cx="669985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15: Comparison of Accuracy and Time taken of two Best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omparison best model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10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1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11" name="TextBox 12"/>
          <p:cNvSpPr txBox="1"/>
          <p:nvPr/>
        </p:nvSpPr>
        <p:spPr>
          <a:xfrm>
            <a:off x="1079382" y="5623712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112" name="TextBox 13"/>
          <p:cNvSpPr txBox="1"/>
          <p:nvPr/>
        </p:nvSpPr>
        <p:spPr>
          <a:xfrm>
            <a:off x="5946349" y="5623712"/>
            <a:ext cx="155756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113" name="TextBox 7"/>
          <p:cNvSpPr txBox="1"/>
          <p:nvPr/>
        </p:nvSpPr>
        <p:spPr>
          <a:xfrm>
            <a:off x="1572931" y="6308521"/>
            <a:ext cx="5878147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16: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Thank you!"/>
          <p:cNvSpPr txBox="1"/>
          <p:nvPr>
            <p:ph type="title"/>
          </p:nvPr>
        </p:nvSpPr>
        <p:spPr>
          <a:xfrm>
            <a:off x="571500" y="1876585"/>
            <a:ext cx="6858000" cy="2387607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hank you!"/>
          <p:cNvSpPr txBox="1"/>
          <p:nvPr>
            <p:ph type="title"/>
          </p:nvPr>
        </p:nvSpPr>
        <p:spPr>
          <a:xfrm>
            <a:off x="571500" y="1876585"/>
            <a:ext cx="8001000" cy="2387607"/>
          </a:xfrm>
          <a:prstGeom prst="rect">
            <a:avLst/>
          </a:prstGeom>
        </p:spPr>
        <p:txBody>
          <a:bodyPr/>
          <a:lstStyle/>
          <a:p>
            <a:pPr/>
            <a:r>
              <a:t>Do you have question?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7901" y="1808065"/>
            <a:ext cx="2008298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6" name="TextBox 7"/>
          <p:cNvSpPr txBox="1"/>
          <p:nvPr/>
        </p:nvSpPr>
        <p:spPr>
          <a:xfrm>
            <a:off x="1516015" y="5612938"/>
            <a:ext cx="348767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Figure 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7799" y="4573339"/>
            <a:ext cx="2808502" cy="105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3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TextBox 4"/>
          <p:cNvSpPr txBox="1"/>
          <p:nvPr/>
        </p:nvSpPr>
        <p:spPr>
          <a:xfrm>
            <a:off x="2171700" y="5468908"/>
            <a:ext cx="480060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Figure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5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Rectangle"/>
          <p:cNvSpPr/>
          <p:nvPr/>
        </p:nvSpPr>
        <p:spPr>
          <a:xfrm>
            <a:off x="767329" y="2051211"/>
            <a:ext cx="7608893" cy="362004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1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2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2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8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1" name="Group 15"/>
          <p:cNvGrpSpPr/>
          <p:nvPr/>
        </p:nvGrpSpPr>
        <p:grpSpPr>
          <a:xfrm>
            <a:off x="632064" y="1879854"/>
            <a:ext cx="4248160" cy="936321"/>
            <a:chOff x="0" y="-1"/>
            <a:chExt cx="4248159" cy="936320"/>
          </a:xfrm>
        </p:grpSpPr>
        <p:grpSp>
          <p:nvGrpSpPr>
            <p:cNvPr id="794" name="Rectangle"/>
            <p:cNvGrpSpPr/>
            <p:nvPr/>
          </p:nvGrpSpPr>
          <p:grpSpPr>
            <a:xfrm>
              <a:off x="3429404" y="242497"/>
              <a:ext cx="818755" cy="404564"/>
              <a:chOff x="-1" y="0"/>
              <a:chExt cx="818753" cy="404562"/>
            </a:xfrm>
          </p:grpSpPr>
          <p:sp>
            <p:nvSpPr>
              <p:cNvPr id="792" name="Rectangle"/>
              <p:cNvSpPr/>
              <p:nvPr/>
            </p:nvSpPr>
            <p:spPr>
              <a:xfrm>
                <a:off x="-2" y="-1"/>
                <a:ext cx="818755" cy="404564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3" name="G.A.B"/>
              <p:cNvSpPr txBox="1"/>
              <p:nvPr/>
            </p:nvSpPr>
            <p:spPr>
              <a:xfrm>
                <a:off x="-2" y="16859"/>
                <a:ext cx="818755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7" name="Rectangle"/>
            <p:cNvGrpSpPr/>
            <p:nvPr/>
          </p:nvGrpSpPr>
          <p:grpSpPr>
            <a:xfrm>
              <a:off x="1659226" y="265878"/>
              <a:ext cx="1152208" cy="404561"/>
              <a:chOff x="-1" y="-1"/>
              <a:chExt cx="1152206" cy="404559"/>
            </a:xfrm>
          </p:grpSpPr>
          <p:sp>
            <p:nvSpPr>
              <p:cNvPr id="795" name="Rectangle"/>
              <p:cNvSpPr/>
              <p:nvPr/>
            </p:nvSpPr>
            <p:spPr>
              <a:xfrm>
                <a:off x="-2" y="-2"/>
                <a:ext cx="1152208" cy="404561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6" name="Xception"/>
              <p:cNvSpPr txBox="1"/>
              <p:nvPr/>
            </p:nvSpPr>
            <p:spPr>
              <a:xfrm>
                <a:off x="-2" y="67657"/>
                <a:ext cx="1152208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8" name="Line"/>
            <p:cNvSpPr/>
            <p:nvPr/>
          </p:nvSpPr>
          <p:spPr>
            <a:xfrm>
              <a:off x="1199288" y="469237"/>
              <a:ext cx="394093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9" name="Line"/>
            <p:cNvSpPr/>
            <p:nvPr/>
          </p:nvSpPr>
          <p:spPr>
            <a:xfrm>
              <a:off x="2864042" y="468604"/>
              <a:ext cx="394093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0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1" y="-2"/>
              <a:ext cx="1199294" cy="936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2" name="Line"/>
          <p:cNvSpPr/>
          <p:nvPr/>
        </p:nvSpPr>
        <p:spPr>
          <a:xfrm>
            <a:off x="5035863" y="2351551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3" name="Output / Classes"/>
          <p:cNvSpPr txBox="1"/>
          <p:nvPr/>
        </p:nvSpPr>
        <p:spPr>
          <a:xfrm>
            <a:off x="6869596" y="2185571"/>
            <a:ext cx="592722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4" name="Line"/>
          <p:cNvSpPr/>
          <p:nvPr/>
        </p:nvSpPr>
        <p:spPr>
          <a:xfrm>
            <a:off x="7509005" y="2307526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5" name="Line"/>
          <p:cNvSpPr/>
          <p:nvPr/>
        </p:nvSpPr>
        <p:spPr>
          <a:xfrm>
            <a:off x="6443981" y="2303681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19" name="Group 52"/>
          <p:cNvGrpSpPr/>
          <p:nvPr/>
        </p:nvGrpSpPr>
        <p:grpSpPr>
          <a:xfrm>
            <a:off x="5590284" y="1612680"/>
            <a:ext cx="818755" cy="1470660"/>
            <a:chOff x="-1" y="0"/>
            <a:chExt cx="818753" cy="1470659"/>
          </a:xfrm>
        </p:grpSpPr>
        <p:sp>
          <p:nvSpPr>
            <p:cNvPr id="806" name="Rectangle"/>
            <p:cNvSpPr/>
            <p:nvPr/>
          </p:nvSpPr>
          <p:spPr>
            <a:xfrm>
              <a:off x="-2" y="-1"/>
              <a:ext cx="818755" cy="1470660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09" name="Oval 54"/>
            <p:cNvGrpSpPr/>
            <p:nvPr/>
          </p:nvGrpSpPr>
          <p:grpSpPr>
            <a:xfrm>
              <a:off x="84718" y="37390"/>
              <a:ext cx="601997" cy="302965"/>
              <a:chOff x="0" y="-1"/>
              <a:chExt cx="601996" cy="302963"/>
            </a:xfrm>
          </p:grpSpPr>
          <p:sp>
            <p:nvSpPr>
              <p:cNvPr id="807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8" name="shoe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2" name="Oval 55"/>
            <p:cNvGrpSpPr/>
            <p:nvPr/>
          </p:nvGrpSpPr>
          <p:grpSpPr>
            <a:xfrm>
              <a:off x="71253" y="394269"/>
              <a:ext cx="635271" cy="302965"/>
              <a:chOff x="-1" y="-1"/>
              <a:chExt cx="635269" cy="302963"/>
            </a:xfrm>
          </p:grpSpPr>
          <p:sp>
            <p:nvSpPr>
              <p:cNvPr id="810" name="Oval"/>
              <p:cNvSpPr/>
              <p:nvPr/>
            </p:nvSpPr>
            <p:spPr>
              <a:xfrm>
                <a:off x="-2" y="-2"/>
                <a:ext cx="635271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1" name="sandals"/>
              <p:cNvSpPr txBox="1"/>
              <p:nvPr/>
            </p:nvSpPr>
            <p:spPr>
              <a:xfrm>
                <a:off x="93031" y="42259"/>
                <a:ext cx="449203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5" name="Oval 56"/>
            <p:cNvGrpSpPr/>
            <p:nvPr/>
          </p:nvGrpSpPr>
          <p:grpSpPr>
            <a:xfrm>
              <a:off x="87889" y="738492"/>
              <a:ext cx="612411" cy="345437"/>
              <a:chOff x="0" y="0"/>
              <a:chExt cx="612410" cy="345435"/>
            </a:xfrm>
          </p:grpSpPr>
          <p:sp>
            <p:nvSpPr>
              <p:cNvPr id="813" name="Oval"/>
              <p:cNvSpPr/>
              <p:nvPr/>
            </p:nvSpPr>
            <p:spPr>
              <a:xfrm>
                <a:off x="-1" y="21242"/>
                <a:ext cx="612411" cy="3029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4" name="slippers"/>
              <p:cNvSpPr txBox="1"/>
              <p:nvPr/>
            </p:nvSpPr>
            <p:spPr>
              <a:xfrm>
                <a:off x="89683" y="-1"/>
                <a:ext cx="433041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8" name="Oval 57"/>
            <p:cNvGrpSpPr/>
            <p:nvPr/>
          </p:nvGrpSpPr>
          <p:grpSpPr>
            <a:xfrm>
              <a:off x="99318" y="1121684"/>
              <a:ext cx="601997" cy="302965"/>
              <a:chOff x="0" y="-1"/>
              <a:chExt cx="601996" cy="302963"/>
            </a:xfrm>
          </p:grpSpPr>
          <p:sp>
            <p:nvSpPr>
              <p:cNvPr id="816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7" name="boot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3" name="Group 58"/>
          <p:cNvGrpSpPr/>
          <p:nvPr/>
        </p:nvGrpSpPr>
        <p:grpSpPr>
          <a:xfrm>
            <a:off x="7970241" y="1612680"/>
            <a:ext cx="818755" cy="1470660"/>
            <a:chOff x="-1" y="0"/>
            <a:chExt cx="818753" cy="1470659"/>
          </a:xfrm>
        </p:grpSpPr>
        <p:sp>
          <p:nvSpPr>
            <p:cNvPr id="820" name="Rectangle"/>
            <p:cNvSpPr/>
            <p:nvPr/>
          </p:nvSpPr>
          <p:spPr>
            <a:xfrm>
              <a:off x="-2" y="-1"/>
              <a:ext cx="818755" cy="1470660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3" name="Oval 60"/>
            <p:cNvGrpSpPr/>
            <p:nvPr/>
          </p:nvGrpSpPr>
          <p:grpSpPr>
            <a:xfrm>
              <a:off x="84718" y="37390"/>
              <a:ext cx="601997" cy="302965"/>
              <a:chOff x="0" y="-1"/>
              <a:chExt cx="601996" cy="302963"/>
            </a:xfrm>
          </p:grpSpPr>
          <p:sp>
            <p:nvSpPr>
              <p:cNvPr id="821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2" name="shoe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6" name="Oval 61"/>
            <p:cNvGrpSpPr/>
            <p:nvPr/>
          </p:nvGrpSpPr>
          <p:grpSpPr>
            <a:xfrm>
              <a:off x="71253" y="394269"/>
              <a:ext cx="635271" cy="302965"/>
              <a:chOff x="-1" y="-1"/>
              <a:chExt cx="635269" cy="302963"/>
            </a:xfrm>
          </p:grpSpPr>
          <p:sp>
            <p:nvSpPr>
              <p:cNvPr id="824" name="Oval"/>
              <p:cNvSpPr/>
              <p:nvPr/>
            </p:nvSpPr>
            <p:spPr>
              <a:xfrm>
                <a:off x="-2" y="-2"/>
                <a:ext cx="635271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5" name="sandals"/>
              <p:cNvSpPr txBox="1"/>
              <p:nvPr/>
            </p:nvSpPr>
            <p:spPr>
              <a:xfrm>
                <a:off x="93031" y="42259"/>
                <a:ext cx="449203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29" name="Oval 62"/>
            <p:cNvGrpSpPr/>
            <p:nvPr/>
          </p:nvGrpSpPr>
          <p:grpSpPr>
            <a:xfrm>
              <a:off x="87889" y="738492"/>
              <a:ext cx="612411" cy="345437"/>
              <a:chOff x="0" y="0"/>
              <a:chExt cx="612410" cy="345435"/>
            </a:xfrm>
          </p:grpSpPr>
          <p:sp>
            <p:nvSpPr>
              <p:cNvPr id="827" name="Oval"/>
              <p:cNvSpPr/>
              <p:nvPr/>
            </p:nvSpPr>
            <p:spPr>
              <a:xfrm>
                <a:off x="-1" y="21242"/>
                <a:ext cx="612411" cy="3029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8" name="slippers"/>
              <p:cNvSpPr txBox="1"/>
              <p:nvPr/>
            </p:nvSpPr>
            <p:spPr>
              <a:xfrm>
                <a:off x="89683" y="-1"/>
                <a:ext cx="433041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2" name="Oval 65"/>
            <p:cNvGrpSpPr/>
            <p:nvPr/>
          </p:nvGrpSpPr>
          <p:grpSpPr>
            <a:xfrm>
              <a:off x="99318" y="1121684"/>
              <a:ext cx="601997" cy="302965"/>
              <a:chOff x="0" y="-1"/>
              <a:chExt cx="601996" cy="302963"/>
            </a:xfrm>
          </p:grpSpPr>
          <p:sp>
            <p:nvSpPr>
              <p:cNvPr id="830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1" name="boot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4" name="TextBox 66"/>
          <p:cNvSpPr txBox="1"/>
          <p:nvPr/>
        </p:nvSpPr>
        <p:spPr>
          <a:xfrm>
            <a:off x="5729740" y="1336450"/>
            <a:ext cx="79103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5" name="TextBox 71"/>
          <p:cNvSpPr txBox="1"/>
          <p:nvPr/>
        </p:nvSpPr>
        <p:spPr>
          <a:xfrm>
            <a:off x="7926554" y="1336450"/>
            <a:ext cx="113492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6" name="TextBox 78"/>
          <p:cNvSpPr txBox="1"/>
          <p:nvPr/>
        </p:nvSpPr>
        <p:spPr>
          <a:xfrm>
            <a:off x="2512202" y="2567632"/>
            <a:ext cx="889746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7" name="TextBox 80"/>
          <p:cNvSpPr txBox="1"/>
          <p:nvPr/>
        </p:nvSpPr>
        <p:spPr>
          <a:xfrm>
            <a:off x="4293908" y="2533450"/>
            <a:ext cx="889746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0" name="Group 2"/>
          <p:cNvGrpSpPr/>
          <p:nvPr/>
        </p:nvGrpSpPr>
        <p:grpSpPr>
          <a:xfrm>
            <a:off x="482805" y="4000979"/>
            <a:ext cx="8466892" cy="1996521"/>
            <a:chOff x="-1" y="0"/>
            <a:chExt cx="8466891" cy="1996519"/>
          </a:xfrm>
        </p:grpSpPr>
        <p:grpSp>
          <p:nvGrpSpPr>
            <p:cNvPr id="852" name="Group 13"/>
            <p:cNvGrpSpPr/>
            <p:nvPr/>
          </p:nvGrpSpPr>
          <p:grpSpPr>
            <a:xfrm>
              <a:off x="-2" y="367690"/>
              <a:ext cx="4978596" cy="1261136"/>
              <a:chOff x="0" y="-2"/>
              <a:chExt cx="4978595" cy="1261135"/>
            </a:xfrm>
          </p:grpSpPr>
          <p:grpSp>
            <p:nvGrpSpPr>
              <p:cNvPr id="840" name="Rectangle"/>
              <p:cNvGrpSpPr/>
              <p:nvPr/>
            </p:nvGrpSpPr>
            <p:grpSpPr>
              <a:xfrm>
                <a:off x="3998912" y="-3"/>
                <a:ext cx="554151" cy="1261136"/>
                <a:chOff x="0" y="-1"/>
                <a:chExt cx="554149" cy="1261135"/>
              </a:xfrm>
            </p:grpSpPr>
            <p:sp>
              <p:nvSpPr>
                <p:cNvPr id="838" name="Rectangle"/>
                <p:cNvSpPr/>
                <p:nvPr/>
              </p:nvSpPr>
              <p:spPr>
                <a:xfrm>
                  <a:off x="-1" y="-2"/>
                  <a:ext cx="554151" cy="1261137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39" name="FC…"/>
                <p:cNvSpPr txBox="1"/>
                <p:nvPr/>
              </p:nvSpPr>
              <p:spPr>
                <a:xfrm>
                  <a:off x="-1" y="222890"/>
                  <a:ext cx="554151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1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1" y="237789"/>
                <a:ext cx="1199294" cy="9363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4" name="Rectangle"/>
              <p:cNvGrpSpPr/>
              <p:nvPr/>
            </p:nvGrpSpPr>
            <p:grpSpPr>
              <a:xfrm>
                <a:off x="2894744" y="486938"/>
                <a:ext cx="676298" cy="404563"/>
                <a:chOff x="0" y="-1"/>
                <a:chExt cx="676296" cy="404561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0" y="-2"/>
                  <a:ext cx="676298" cy="404562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3" name="G.A.B"/>
                <p:cNvSpPr txBox="1"/>
                <p:nvPr/>
              </p:nvSpPr>
              <p:spPr>
                <a:xfrm>
                  <a:off x="0" y="29559"/>
                  <a:ext cx="676298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7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7" name="Rectangle"/>
              <p:cNvGrpSpPr/>
              <p:nvPr/>
            </p:nvGrpSpPr>
            <p:grpSpPr>
              <a:xfrm>
                <a:off x="1622016" y="514136"/>
                <a:ext cx="789698" cy="404561"/>
                <a:chOff x="0" y="-1"/>
                <a:chExt cx="789697" cy="404559"/>
              </a:xfrm>
            </p:grpSpPr>
            <p:sp>
              <p:nvSpPr>
                <p:cNvPr id="845" name="Rectangle"/>
                <p:cNvSpPr/>
                <p:nvPr/>
              </p:nvSpPr>
              <p:spPr>
                <a:xfrm>
                  <a:off x="-1" y="-2"/>
                  <a:ext cx="789698" cy="404561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6" name="Xception"/>
                <p:cNvSpPr txBox="1"/>
                <p:nvPr/>
              </p:nvSpPr>
              <p:spPr>
                <a:xfrm>
                  <a:off x="-1" y="67657"/>
                  <a:ext cx="789698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8" name="Line"/>
              <p:cNvSpPr/>
              <p:nvPr/>
            </p:nvSpPr>
            <p:spPr>
              <a:xfrm>
                <a:off x="1190584" y="708142"/>
                <a:ext cx="394093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9" name="Line"/>
              <p:cNvSpPr/>
              <p:nvPr/>
            </p:nvSpPr>
            <p:spPr>
              <a:xfrm>
                <a:off x="2466363" y="689218"/>
                <a:ext cx="394093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3615846" y="678753"/>
                <a:ext cx="366746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4611849" y="689218"/>
                <a:ext cx="366746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3" name="Output / Classes"/>
            <p:cNvSpPr txBox="1"/>
            <p:nvPr/>
          </p:nvSpPr>
          <p:spPr>
            <a:xfrm>
              <a:off x="6395078" y="885530"/>
              <a:ext cx="592722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4" name="Line"/>
            <p:cNvSpPr/>
            <p:nvPr/>
          </p:nvSpPr>
          <p:spPr>
            <a:xfrm>
              <a:off x="7034486" y="1007486"/>
              <a:ext cx="366746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5" name="Line"/>
            <p:cNvSpPr/>
            <p:nvPr/>
          </p:nvSpPr>
          <p:spPr>
            <a:xfrm>
              <a:off x="5969461" y="1003640"/>
              <a:ext cx="366746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69" name="Group 90"/>
            <p:cNvGrpSpPr/>
            <p:nvPr/>
          </p:nvGrpSpPr>
          <p:grpSpPr>
            <a:xfrm>
              <a:off x="5115765" y="312639"/>
              <a:ext cx="818755" cy="1470666"/>
              <a:chOff x="-1" y="-1"/>
              <a:chExt cx="818754" cy="1470664"/>
            </a:xfrm>
          </p:grpSpPr>
          <p:sp>
            <p:nvSpPr>
              <p:cNvPr id="856" name="Rectangle"/>
              <p:cNvSpPr/>
              <p:nvPr/>
            </p:nvSpPr>
            <p:spPr>
              <a:xfrm>
                <a:off x="-2" y="-2"/>
                <a:ext cx="818756" cy="1470666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59" name="Oval 92"/>
              <p:cNvGrpSpPr/>
              <p:nvPr/>
            </p:nvGrpSpPr>
            <p:grpSpPr>
              <a:xfrm>
                <a:off x="84719" y="37392"/>
                <a:ext cx="601991" cy="302969"/>
                <a:chOff x="0" y="-1"/>
                <a:chExt cx="601989" cy="302968"/>
              </a:xfrm>
            </p:grpSpPr>
            <p:sp>
              <p:nvSpPr>
                <p:cNvPr id="857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8" name="shoe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2" name="Oval 93"/>
              <p:cNvGrpSpPr/>
              <p:nvPr/>
            </p:nvGrpSpPr>
            <p:grpSpPr>
              <a:xfrm>
                <a:off x="71252" y="394271"/>
                <a:ext cx="635271" cy="302969"/>
                <a:chOff x="0" y="-1"/>
                <a:chExt cx="635269" cy="302968"/>
              </a:xfrm>
            </p:grpSpPr>
            <p:sp>
              <p:nvSpPr>
                <p:cNvPr id="860" name="Oval"/>
                <p:cNvSpPr/>
                <p:nvPr/>
              </p:nvSpPr>
              <p:spPr>
                <a:xfrm>
                  <a:off x="-1" y="-2"/>
                  <a:ext cx="63527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1" name="sandals"/>
                <p:cNvSpPr txBox="1"/>
                <p:nvPr/>
              </p:nvSpPr>
              <p:spPr>
                <a:xfrm>
                  <a:off x="93033" y="42258"/>
                  <a:ext cx="44920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5" name="Oval 94"/>
              <p:cNvGrpSpPr/>
              <p:nvPr/>
            </p:nvGrpSpPr>
            <p:grpSpPr>
              <a:xfrm>
                <a:off x="87893" y="738496"/>
                <a:ext cx="612407" cy="345437"/>
                <a:chOff x="0" y="0"/>
                <a:chExt cx="612405" cy="345435"/>
              </a:xfrm>
            </p:grpSpPr>
            <p:sp>
              <p:nvSpPr>
                <p:cNvPr id="863" name="Oval"/>
                <p:cNvSpPr/>
                <p:nvPr/>
              </p:nvSpPr>
              <p:spPr>
                <a:xfrm>
                  <a:off x="0" y="21244"/>
                  <a:ext cx="612406" cy="3029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4" name="slippers"/>
                <p:cNvSpPr txBox="1"/>
                <p:nvPr/>
              </p:nvSpPr>
              <p:spPr>
                <a:xfrm>
                  <a:off x="89682" y="-2"/>
                  <a:ext cx="433043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8" name="Oval 95"/>
              <p:cNvGrpSpPr/>
              <p:nvPr/>
            </p:nvGrpSpPr>
            <p:grpSpPr>
              <a:xfrm>
                <a:off x="99319" y="1121692"/>
                <a:ext cx="601991" cy="302969"/>
                <a:chOff x="0" y="-1"/>
                <a:chExt cx="601989" cy="302968"/>
              </a:xfrm>
            </p:grpSpPr>
            <p:sp>
              <p:nvSpPr>
                <p:cNvPr id="866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7" name="boot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3" name="Group 96"/>
            <p:cNvGrpSpPr/>
            <p:nvPr/>
          </p:nvGrpSpPr>
          <p:grpSpPr>
            <a:xfrm>
              <a:off x="7495724" y="312639"/>
              <a:ext cx="818756" cy="1470666"/>
              <a:chOff x="-1" y="-1"/>
              <a:chExt cx="818754" cy="1470664"/>
            </a:xfrm>
          </p:grpSpPr>
          <p:sp>
            <p:nvSpPr>
              <p:cNvPr id="870" name="Rectangle"/>
              <p:cNvSpPr/>
              <p:nvPr/>
            </p:nvSpPr>
            <p:spPr>
              <a:xfrm>
                <a:off x="-2" y="-2"/>
                <a:ext cx="818756" cy="1470666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3" name="Oval 98"/>
              <p:cNvGrpSpPr/>
              <p:nvPr/>
            </p:nvGrpSpPr>
            <p:grpSpPr>
              <a:xfrm>
                <a:off x="84719" y="37392"/>
                <a:ext cx="601991" cy="302969"/>
                <a:chOff x="0" y="-1"/>
                <a:chExt cx="601989" cy="302968"/>
              </a:xfrm>
            </p:grpSpPr>
            <p:sp>
              <p:nvSpPr>
                <p:cNvPr id="871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2" name="shoe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6" name="Oval 99"/>
              <p:cNvGrpSpPr/>
              <p:nvPr/>
            </p:nvGrpSpPr>
            <p:grpSpPr>
              <a:xfrm>
                <a:off x="71252" y="394271"/>
                <a:ext cx="635271" cy="302969"/>
                <a:chOff x="0" y="-1"/>
                <a:chExt cx="635269" cy="302968"/>
              </a:xfrm>
            </p:grpSpPr>
            <p:sp>
              <p:nvSpPr>
                <p:cNvPr id="874" name="Oval"/>
                <p:cNvSpPr/>
                <p:nvPr/>
              </p:nvSpPr>
              <p:spPr>
                <a:xfrm>
                  <a:off x="-1" y="-2"/>
                  <a:ext cx="63527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5" name="sandals"/>
                <p:cNvSpPr txBox="1"/>
                <p:nvPr/>
              </p:nvSpPr>
              <p:spPr>
                <a:xfrm>
                  <a:off x="93033" y="42258"/>
                  <a:ext cx="44920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79" name="Oval 100"/>
              <p:cNvGrpSpPr/>
              <p:nvPr/>
            </p:nvGrpSpPr>
            <p:grpSpPr>
              <a:xfrm>
                <a:off x="87893" y="738496"/>
                <a:ext cx="612407" cy="345437"/>
                <a:chOff x="0" y="0"/>
                <a:chExt cx="612405" cy="345435"/>
              </a:xfrm>
            </p:grpSpPr>
            <p:sp>
              <p:nvSpPr>
                <p:cNvPr id="877" name="Oval"/>
                <p:cNvSpPr/>
                <p:nvPr/>
              </p:nvSpPr>
              <p:spPr>
                <a:xfrm>
                  <a:off x="0" y="21244"/>
                  <a:ext cx="612406" cy="3029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8" name="slippers"/>
                <p:cNvSpPr txBox="1"/>
                <p:nvPr/>
              </p:nvSpPr>
              <p:spPr>
                <a:xfrm>
                  <a:off x="89682" y="-2"/>
                  <a:ext cx="433043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2" name="Oval 101"/>
              <p:cNvGrpSpPr/>
              <p:nvPr/>
            </p:nvGrpSpPr>
            <p:grpSpPr>
              <a:xfrm>
                <a:off x="99319" y="1121692"/>
                <a:ext cx="601991" cy="302969"/>
                <a:chOff x="0" y="-1"/>
                <a:chExt cx="601989" cy="302968"/>
              </a:xfrm>
            </p:grpSpPr>
            <p:sp>
              <p:nvSpPr>
                <p:cNvPr id="880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1" name="boot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4" name="TextBox 102"/>
            <p:cNvSpPr txBox="1"/>
            <p:nvPr/>
          </p:nvSpPr>
          <p:spPr>
            <a:xfrm>
              <a:off x="5255219" y="36408"/>
              <a:ext cx="791030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5" name="TextBox 103"/>
            <p:cNvSpPr txBox="1"/>
            <p:nvPr/>
          </p:nvSpPr>
          <p:spPr>
            <a:xfrm>
              <a:off x="7453089" y="22024"/>
              <a:ext cx="964271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6" name="Rectangle: Rounded Corners 1"/>
            <p:cNvSpPr/>
            <p:nvPr/>
          </p:nvSpPr>
          <p:spPr>
            <a:xfrm>
              <a:off x="54397" y="0"/>
              <a:ext cx="8412493" cy="1996521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7" name="TextBox 68"/>
            <p:cNvSpPr txBox="1"/>
            <p:nvPr/>
          </p:nvSpPr>
          <p:spPr>
            <a:xfrm>
              <a:off x="4115924" y="1628816"/>
              <a:ext cx="679298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8" name="TextBox 79"/>
            <p:cNvSpPr txBox="1"/>
            <p:nvPr/>
          </p:nvSpPr>
          <p:spPr>
            <a:xfrm>
              <a:off x="1659147" y="1280188"/>
              <a:ext cx="88974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89" name="TextBox 81"/>
            <p:cNvSpPr txBox="1"/>
            <p:nvPr/>
          </p:nvSpPr>
          <p:spPr>
            <a:xfrm>
              <a:off x="3022858" y="1244532"/>
              <a:ext cx="88974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1" name="TextBox 64"/>
          <p:cNvSpPr txBox="1"/>
          <p:nvPr/>
        </p:nvSpPr>
        <p:spPr>
          <a:xfrm>
            <a:off x="2222763" y="6291000"/>
            <a:ext cx="5047601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2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2" grpId="1"/>
      <p:bldP build="whole" bldLvl="1" animBg="1" rev="0" advAuto="0" spid="890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